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86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84" r:id="rId24"/>
    <p:sldId id="285" r:id="rId25"/>
    <p:sldId id="273" r:id="rId26"/>
    <p:sldId id="275" r:id="rId27"/>
    <p:sldId id="276" r:id="rId28"/>
    <p:sldId id="277" r:id="rId29"/>
    <p:sldId id="279" r:id="rId30"/>
    <p:sldId id="281" r:id="rId31"/>
    <p:sldId id="282" r:id="rId32"/>
    <p:sldId id="283" r:id="rId3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145" d="100"/>
          <a:sy n="145" d="100"/>
        </p:scale>
        <p:origin x="6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/Relationships>
</file>

<file path=ppt/media/image1.jpe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gif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38.png>
</file>

<file path=ppt/media/image39.png>
</file>

<file path=ppt/media/image4.jpeg>
</file>

<file path=ppt/media/image5.jpeg>
</file>

<file path=ppt/media/image6.pn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ubTitle"/>
          </p:nvPr>
        </p:nvSpPr>
        <p:spPr>
          <a:xfrm>
            <a:off x="490320" y="4786920"/>
            <a:ext cx="6367320" cy="1028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160" cy="993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2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 algn="r">
              <a:lnSpc>
                <a:spcPct val="100000"/>
              </a:lnSpc>
            </a:pPr>
            <a:fld id="{C60583C4-E809-4600-87E9-3713E361AD94}" type="slidenum">
              <a:rPr lang="en-GB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tIns="91440" bIns="91440" anchor="ctr"/>
          <a:lstStyle/>
          <a:p>
            <a:r>
              <a:rPr lang="en-GB" sz="4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 algn="r">
              <a:lnSpc>
                <a:spcPct val="100000"/>
              </a:lnSpc>
            </a:pPr>
            <a:fld id="{48BD19C7-98C2-4F15-BAFA-952CB25B0B6F}" type="slidenum">
              <a:rPr lang="en-GB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  <a:ea typeface="Arial"/>
              </a:rPr>
              <a:t>单击此处编辑母版标题样式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85840" cy="3263040"/>
          </a:xfrm>
          <a:prstGeom prst="rect">
            <a:avLst/>
          </a:prstGeom>
        </p:spPr>
        <p:txBody>
          <a:bodyPr tIns="91440" bIns="91440"/>
          <a:lstStyle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z="1800" b="0" strike="noStrike" spc="-1">
                <a:solidFill>
                  <a:srgbClr val="595959"/>
                </a:solidFill>
                <a:latin typeface="Arial"/>
                <a:ea typeface="Arial"/>
              </a:rPr>
              <a:t>编辑母版文本样式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914400" lvl="1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○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第二级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1371600" lvl="2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■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第三级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1828800" lvl="3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第四级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2286000" lvl="4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○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第五级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29240" y="1369080"/>
            <a:ext cx="3885840" cy="3263040"/>
          </a:xfrm>
          <a:prstGeom prst="rect">
            <a:avLst/>
          </a:prstGeom>
        </p:spPr>
        <p:txBody>
          <a:bodyPr tIns="91440" bIns="91440"/>
          <a:lstStyle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z="1800" b="0" strike="noStrike" spc="-1">
                <a:solidFill>
                  <a:srgbClr val="595959"/>
                </a:solidFill>
                <a:latin typeface="Arial"/>
                <a:ea typeface="Arial"/>
              </a:rPr>
              <a:t>编辑母版文本样式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914400" lvl="1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○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第二级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1371600" lvl="2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■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第三级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1828800" lvl="3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第四级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  <a:p>
            <a:pPr marL="2286000" lvl="4" indent="-3171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○"/>
            </a:pPr>
            <a:r>
              <a:rPr lang="en-GB" sz="1400" b="0" strike="noStrike" spc="-1">
                <a:solidFill>
                  <a:srgbClr val="595959"/>
                </a:solidFill>
                <a:latin typeface="Arial"/>
                <a:ea typeface="Arial"/>
              </a:rPr>
              <a:t>第五级</a:t>
            </a:r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dt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DF971312-6B0B-41B8-AA22-891FF360410B}" type="datetime">
              <a:rPr lang="en-GB" sz="1400" b="0" strike="noStrike" spc="-1">
                <a:solidFill>
                  <a:srgbClr val="000000"/>
                </a:solidFill>
                <a:latin typeface="Arial"/>
                <a:ea typeface="Arial"/>
              </a:rPr>
              <a:t>07/12/2018</a:t>
            </a:fld>
            <a:endParaRPr lang="en-GB" sz="1400" b="0" strike="noStrike" spc="-1">
              <a:latin typeface="Times New Roman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ftr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 algn="r">
              <a:lnSpc>
                <a:spcPct val="100000"/>
              </a:lnSpc>
            </a:pPr>
            <a:fld id="{DB0903D2-B8CC-4F7E-9FC8-5F30B462C1D5}" type="slidenum">
              <a:rPr lang="en-GB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  <a:ea typeface="Arial"/>
              </a:rPr>
              <a:t>单击此处编辑母版标题样式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BAE2CC67-FCEF-42F3-9C3E-CD01EB9BE325}" type="datetime1">
              <a:rPr lang="en-GB" sz="1400" b="0" strike="noStrike" spc="-1">
                <a:solidFill>
                  <a:srgbClr val="000000"/>
                </a:solidFill>
                <a:latin typeface="Arial"/>
                <a:ea typeface="Arial"/>
              </a:rPr>
              <a:t>07/12/2018</a:t>
            </a:fld>
            <a:endParaRPr lang="en-GB" sz="1400" b="0" strike="noStrike" spc="-1">
              <a:latin typeface="Times New Roman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 algn="r">
              <a:lnSpc>
                <a:spcPct val="100000"/>
              </a:lnSpc>
            </a:pPr>
            <a:fld id="{9F176F03-B796-4EF6-9D3A-469B7E93AC90}" type="slidenum">
              <a:rPr lang="en-GB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lstStyle/>
          <a:p>
            <a:r>
              <a:rPr lang="en-GB" sz="2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</p:spPr>
        <p:txBody>
          <a:bodyPr tIns="91440" bIns="9144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</p:spPr>
        <p:txBody>
          <a:bodyPr tIns="91440" bIns="9144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2" name="PlaceHolder 4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 algn="r">
              <a:lnSpc>
                <a:spcPct val="100000"/>
              </a:lnSpc>
            </a:pPr>
            <a:fld id="{DF414DEF-F236-40E7-912E-B4B9D026A344}" type="slidenum">
              <a:rPr lang="en-GB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54920"/>
          </a:xfrm>
          <a:prstGeom prst="rect">
            <a:avLst/>
          </a:prstGeom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latin typeface="Arial"/>
                <a:ea typeface="Arial"/>
              </a:rPr>
              <a:t>Title Text</a:t>
            </a:r>
            <a:endParaRPr lang="en-GB" sz="1400" b="0" strike="noStrike" spc="-1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sldNum"/>
          </p:nvPr>
        </p:nvSpPr>
        <p:spPr>
          <a:xfrm>
            <a:off x="8472600" y="4700880"/>
            <a:ext cx="548280" cy="317880"/>
          </a:xfrm>
          <a:prstGeom prst="rect">
            <a:avLst/>
          </a:prstGeom>
        </p:spPr>
        <p:txBody>
          <a:bodyPr tIns="91440" bIns="9144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image" Target="../media/image28.jpeg"/><Relationship Id="rId3" Type="http://schemas.openxmlformats.org/officeDocument/2006/relationships/image" Target="../media/image18.jpeg"/><Relationship Id="rId7" Type="http://schemas.openxmlformats.org/officeDocument/2006/relationships/image" Target="../media/image22.gif"/><Relationship Id="rId12" Type="http://schemas.openxmlformats.org/officeDocument/2006/relationships/image" Target="../media/image27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21.jpeg"/><Relationship Id="rId11" Type="http://schemas.openxmlformats.org/officeDocument/2006/relationships/image" Target="../media/image26.pn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Relationship Id="rId1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图片 2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279" name="CustomShape 1"/>
          <p:cNvSpPr/>
          <p:nvPr/>
        </p:nvSpPr>
        <p:spPr>
          <a:xfrm>
            <a:off x="285120" y="1192642"/>
            <a:ext cx="8573760" cy="101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 algn="ctr">
              <a:lnSpc>
                <a:spcPct val="100000"/>
              </a:lnSpc>
            </a:pPr>
            <a:r>
              <a:rPr lang="en-GB" sz="4800" b="1" strike="noStrike" spc="-1" dirty="0">
                <a:solidFill>
                  <a:srgbClr val="00D765"/>
                </a:solidFill>
                <a:latin typeface="Arial"/>
                <a:ea typeface="Arial"/>
              </a:rPr>
              <a:t>Global Life Expectancy Analysis</a:t>
            </a:r>
            <a:endParaRPr lang="en-GB" sz="4800" b="0" strike="noStrike" spc="-1" dirty="0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1029960" y="2408760"/>
            <a:ext cx="7083720" cy="201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Arial"/>
                <a:ea typeface="Arial"/>
              </a:rPr>
              <a:t>Group 5</a:t>
            </a:r>
            <a:endParaRPr lang="en-GB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2400" b="0" strike="noStrike" spc="-1">
              <a:latin typeface="Arial"/>
            </a:endParaRPr>
          </a:p>
          <a:p>
            <a:pPr algn="ctr">
              <a:lnSpc>
                <a:spcPct val="120000"/>
              </a:lnSpc>
            </a:pPr>
            <a:r>
              <a:rPr lang="en-GB" sz="2000" b="0" strike="noStrike" spc="-1">
                <a:solidFill>
                  <a:srgbClr val="FFFFFF"/>
                </a:solidFill>
                <a:latin typeface="Arial"/>
                <a:ea typeface="Arial"/>
              </a:rPr>
              <a:t>Arda Cankat Bati</a:t>
            </a: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20000"/>
              </a:lnSpc>
            </a:pPr>
            <a:r>
              <a:rPr lang="en-GB" sz="2000" b="0" strike="noStrike" spc="-1">
                <a:solidFill>
                  <a:srgbClr val="FFFFFF"/>
                </a:solidFill>
                <a:latin typeface="Arial"/>
                <a:ea typeface="Arial"/>
              </a:rPr>
              <a:t>Qingyuan Jin</a:t>
            </a: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20000"/>
              </a:lnSpc>
            </a:pPr>
            <a:r>
              <a:rPr lang="en-GB" sz="2000" b="0" strike="noStrike" spc="-1">
                <a:solidFill>
                  <a:srgbClr val="FFFFFF"/>
                </a:solidFill>
                <a:latin typeface="Arial"/>
                <a:ea typeface="Arial"/>
              </a:rPr>
              <a:t>Weinan Li</a:t>
            </a: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20000"/>
              </a:lnSpc>
            </a:pPr>
            <a:r>
              <a:rPr lang="en-GB" sz="2000" b="0" strike="noStrike" spc="-1">
                <a:solidFill>
                  <a:srgbClr val="FFFFFF"/>
                </a:solidFill>
                <a:latin typeface="Arial"/>
                <a:ea typeface="Arial"/>
              </a:rPr>
              <a:t>Wei Zhang</a:t>
            </a: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457200" indent="-342360" algn="ctr"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7" name="图片 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328" name="CustomShape 2"/>
          <p:cNvSpPr/>
          <p:nvPr/>
        </p:nvSpPr>
        <p:spPr>
          <a:xfrm>
            <a:off x="877320" y="2034000"/>
            <a:ext cx="353664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>
                <a:solidFill>
                  <a:srgbClr val="00B050"/>
                </a:solidFill>
                <a:latin typeface="Arial"/>
                <a:ea typeface="SimHei"/>
              </a:rPr>
              <a:t>Difference</a:t>
            </a:r>
            <a:endParaRPr lang="en-GB" sz="5400" b="0" strike="noStrike" spc="-1">
              <a:latin typeface="Arial"/>
            </a:endParaRPr>
          </a:p>
        </p:txBody>
      </p:sp>
      <p:pic>
        <p:nvPicPr>
          <p:cNvPr id="329" name="图片 4"/>
          <p:cNvPicPr/>
          <p:nvPr/>
        </p:nvPicPr>
        <p:blipFill>
          <a:blip r:embed="rId3"/>
          <a:stretch/>
        </p:blipFill>
        <p:spPr>
          <a:xfrm>
            <a:off x="5292000" y="0"/>
            <a:ext cx="3851640" cy="514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323280" y="320040"/>
            <a:ext cx="6876720" cy="7311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pPr>
              <a:lnSpc>
                <a:spcPct val="100000"/>
              </a:lnSpc>
            </a:pPr>
            <a:r>
              <a:rPr lang="en-GB" sz="3600" b="1" strike="noStrike" spc="-1" dirty="0">
                <a:solidFill>
                  <a:srgbClr val="00B050"/>
                </a:solidFill>
                <a:latin typeface="Garamond"/>
                <a:ea typeface="Arial"/>
              </a:rPr>
              <a:t>The huge gap in our world</a:t>
            </a:r>
            <a:endParaRPr lang="en-GB" sz="3600" b="0" strike="noStrike" spc="-1" dirty="0">
              <a:solidFill>
                <a:srgbClr val="000000"/>
              </a:solidFill>
              <a:latin typeface="Garamond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4629240" y="1369080"/>
            <a:ext cx="3885840" cy="3263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The Top and Bottom 10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People in the Top 10 countries averagely live 40 years longer than the bottom 10</a:t>
            </a:r>
          </a:p>
          <a:p>
            <a:pPr>
              <a:lnSpc>
                <a:spcPct val="115000"/>
              </a:lnSpc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In 2000, Japan had a life expectancy twice larger than that of Sierra Leone</a:t>
            </a:r>
          </a:p>
        </p:txBody>
      </p:sp>
      <p:pic>
        <p:nvPicPr>
          <p:cNvPr id="332" name="内容占位符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08" y="1369080"/>
            <a:ext cx="3967553" cy="3099162"/>
          </a:xfrm>
          <a:prstGeom prst="rect">
            <a:avLst/>
          </a:prstGeom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1664340" y="1276213"/>
            <a:ext cx="1730123" cy="1644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49373" y="1137713"/>
            <a:ext cx="3637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Countries with highest and lowest life expectancy</a:t>
            </a:r>
            <a:endParaRPr lang="zh-CN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628560" y="384840"/>
            <a:ext cx="7287788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What creates this gap</a:t>
            </a:r>
            <a:r>
              <a:rPr lang="en-GB" sz="3600" b="1" spc="-1" dirty="0">
                <a:solidFill>
                  <a:srgbClr val="00B050"/>
                </a:solidFill>
                <a:latin typeface="Garamond"/>
                <a:cs typeface="Arial"/>
              </a:rPr>
              <a:t>?</a:t>
            </a:r>
            <a:endParaRPr lang="en-US">
              <a:latin typeface="Garamond"/>
              <a:cs typeface="Arial"/>
            </a:endParaRPr>
          </a:p>
        </p:txBody>
      </p:sp>
      <p:sp>
        <p:nvSpPr>
          <p:cNvPr id="334" name="TextShape 2"/>
          <p:cNvSpPr txBox="1"/>
          <p:nvPr/>
        </p:nvSpPr>
        <p:spPr>
          <a:xfrm>
            <a:off x="4809651" y="1224040"/>
            <a:ext cx="4198547" cy="3899238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Top and Bottom 20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US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GDP per capita has a clear effect on the difference between them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Interesting observation: BMI of 24 is considered healthy, bottom 20 countries are closer to this number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This may be related to lack of enough nutrition in low GDP countries</a:t>
            </a:r>
          </a:p>
        </p:txBody>
      </p:sp>
      <p:sp>
        <p:nvSpPr>
          <p:cNvPr id="335" name="CustomShape 3"/>
          <p:cNvSpPr/>
          <p:nvPr/>
        </p:nvSpPr>
        <p:spPr>
          <a:xfrm>
            <a:off x="1182414" y="1615966"/>
            <a:ext cx="2735317" cy="589034"/>
          </a:xfrm>
          <a:prstGeom prst="ellipse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4"/>
          <p:cNvSpPr/>
          <p:nvPr/>
        </p:nvSpPr>
        <p:spPr>
          <a:xfrm>
            <a:off x="628560" y="3308040"/>
            <a:ext cx="858960" cy="1142640"/>
          </a:xfrm>
          <a:prstGeom prst="ellipse">
            <a:avLst/>
          </a:prstGeom>
          <a:noFill/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37" name="内容占位符 13"/>
          <p:cNvPicPr/>
          <p:nvPr/>
        </p:nvPicPr>
        <p:blipFill>
          <a:blip r:embed="rId2"/>
          <a:stretch/>
        </p:blipFill>
        <p:spPr>
          <a:xfrm>
            <a:off x="695880" y="1376738"/>
            <a:ext cx="3751560" cy="3261960"/>
          </a:xfrm>
          <a:prstGeom prst="rect">
            <a:avLst/>
          </a:prstGeom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2098515" y="1309105"/>
            <a:ext cx="861773" cy="217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08579" y="1170206"/>
            <a:ext cx="2735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GDP vs Life Expectancy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内容占位符 13"/>
          <p:cNvPicPr/>
          <p:nvPr/>
        </p:nvPicPr>
        <p:blipFill>
          <a:blip r:embed="rId2"/>
          <a:stretch/>
        </p:blipFill>
        <p:spPr>
          <a:xfrm>
            <a:off x="628560" y="1395654"/>
            <a:ext cx="3885840" cy="3250080"/>
          </a:xfrm>
          <a:prstGeom prst="rect">
            <a:avLst/>
          </a:prstGeom>
          <a:ln>
            <a:noFill/>
          </a:ln>
        </p:spPr>
      </p:pic>
      <p:sp>
        <p:nvSpPr>
          <p:cNvPr id="338" name="TextShape 1"/>
          <p:cNvSpPr txBox="1"/>
          <p:nvPr/>
        </p:nvSpPr>
        <p:spPr>
          <a:xfrm>
            <a:off x="4769419" y="1185769"/>
            <a:ext cx="3885840" cy="3521832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Despite similar coverage of important vaccines, poor countries are still suffering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Relevance is harder to assess in this situation</a:t>
            </a: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endParaRPr lang="en-GB" spc="-1" dirty="0">
              <a:solidFill>
                <a:srgbClr val="000000"/>
              </a:solidFill>
              <a:latin typeface="Garamond"/>
            </a:endParaRPr>
          </a:p>
          <a:p>
            <a:pPr marL="457200" indent="-342265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We need a better method to decide on the relevance of each feature</a:t>
            </a:r>
          </a:p>
          <a:p>
            <a:pPr marL="114935">
              <a:lnSpc>
                <a:spcPct val="114999"/>
              </a:lnSpc>
              <a:buClr>
                <a:srgbClr val="595959"/>
              </a:buClr>
            </a:pPr>
            <a:endParaRPr lang="en-GB" sz="2000" spc="-1" dirty="0">
              <a:latin typeface="Garamond"/>
              <a:cs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1102680" y="1460340"/>
            <a:ext cx="2913120" cy="832320"/>
          </a:xfrm>
          <a:prstGeom prst="ellipse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4"/>
          <p:cNvSpPr/>
          <p:nvPr/>
        </p:nvSpPr>
        <p:spPr>
          <a:xfrm>
            <a:off x="1441800" y="3460412"/>
            <a:ext cx="2574000" cy="743760"/>
          </a:xfrm>
          <a:prstGeom prst="ellipse">
            <a:avLst/>
          </a:prstGeom>
          <a:noFill/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1">
            <a:extLst>
              <a:ext uri="{FF2B5EF4-FFF2-40B4-BE49-F238E27FC236}">
                <a16:creationId xmlns="" xmlns:a16="http://schemas.microsoft.com/office/drawing/2014/main" id="{CB0ADC36-6F7D-4028-96E0-EFD842F59936}"/>
              </a:ext>
            </a:extLst>
          </p:cNvPr>
          <p:cNvSpPr txBox="1"/>
          <p:nvPr/>
        </p:nvSpPr>
        <p:spPr>
          <a:xfrm>
            <a:off x="628560" y="384840"/>
            <a:ext cx="7287788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t"/>
          <a:lstStyle/>
          <a:p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What creates this gap</a:t>
            </a:r>
            <a:r>
              <a:rPr lang="en-GB" sz="3600" b="1" spc="-1" dirty="0">
                <a:solidFill>
                  <a:srgbClr val="00B050"/>
                </a:solidFill>
                <a:latin typeface="Garamond"/>
                <a:cs typeface="Arial"/>
              </a:rPr>
              <a:t>?</a:t>
            </a:r>
            <a:endParaRPr lang="en-US" dirty="0">
              <a:latin typeface="Garamond"/>
              <a:cs typeface="Arial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2680" y="1037366"/>
            <a:ext cx="3209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Hepatitis B vs Life Expectancy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4" name="图片 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345" name="CustomShape 2"/>
          <p:cNvSpPr/>
          <p:nvPr/>
        </p:nvSpPr>
        <p:spPr>
          <a:xfrm>
            <a:off x="979920" y="1618560"/>
            <a:ext cx="3574800" cy="173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 dirty="0" smtClean="0">
                <a:solidFill>
                  <a:srgbClr val="00B050"/>
                </a:solidFill>
                <a:latin typeface="Arial"/>
                <a:ea typeface="SimHei"/>
              </a:rPr>
              <a:t>Relevancy</a:t>
            </a:r>
            <a:endParaRPr lang="en-GB" sz="5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5400" b="1" strike="noStrike" spc="-1" dirty="0">
                <a:solidFill>
                  <a:srgbClr val="00B050"/>
                </a:solidFill>
                <a:latin typeface="Arial"/>
                <a:ea typeface="SimHei"/>
              </a:rPr>
              <a:t>Analysis</a:t>
            </a:r>
            <a:endParaRPr lang="en-GB" sz="5400" b="0" strike="noStrike" spc="-1" dirty="0">
              <a:latin typeface="Arial"/>
            </a:endParaRPr>
          </a:p>
        </p:txBody>
      </p:sp>
      <p:pic>
        <p:nvPicPr>
          <p:cNvPr id="3" name="图片 2" descr="图片包含 镜子, 反射, 天空, 视图&#10;&#10;&#10;&#10;自动生成的说明">
            <a:extLst>
              <a:ext uri="{FF2B5EF4-FFF2-40B4-BE49-F238E27FC236}">
                <a16:creationId xmlns="" xmlns:a16="http://schemas.microsoft.com/office/drawing/2014/main" id="{D5F2A942-2BEE-F845-807A-391253AE5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480" y="0"/>
            <a:ext cx="3910159" cy="5143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1695600" y="0"/>
            <a:ext cx="2195280" cy="312876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9" name="CustomShape 2"/>
          <p:cNvSpPr/>
          <p:nvPr/>
        </p:nvSpPr>
        <p:spPr>
          <a:xfrm>
            <a:off x="0" y="1564560"/>
            <a:ext cx="1695240" cy="156276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0" name="CustomShape 3"/>
          <p:cNvSpPr/>
          <p:nvPr/>
        </p:nvSpPr>
        <p:spPr>
          <a:xfrm>
            <a:off x="8479800" y="4854240"/>
            <a:ext cx="564120" cy="295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350" b="0" strike="noStrike" spc="-1">
                <a:solidFill>
                  <a:srgbClr val="595959"/>
                </a:solidFill>
                <a:latin typeface="Simple-Line-Icons"/>
                <a:ea typeface="宋体"/>
              </a:rPr>
              <a:t> </a:t>
            </a:r>
            <a:endParaRPr lang="en-GB" sz="1350" b="0" strike="noStrike" spc="-1">
              <a:latin typeface="Arial"/>
            </a:endParaRPr>
          </a:p>
        </p:txBody>
      </p:sp>
      <p:pic>
        <p:nvPicPr>
          <p:cNvPr id="351" name="图片 2"/>
          <p:cNvPicPr/>
          <p:nvPr/>
        </p:nvPicPr>
        <p:blipFill>
          <a:blip r:embed="rId2"/>
          <a:stretch/>
        </p:blipFill>
        <p:spPr>
          <a:xfrm>
            <a:off x="0" y="1577520"/>
            <a:ext cx="1695240" cy="1523520"/>
          </a:xfrm>
          <a:prstGeom prst="rect">
            <a:avLst/>
          </a:prstGeom>
          <a:ln>
            <a:noFill/>
          </a:ln>
        </p:spPr>
      </p:pic>
      <p:pic>
        <p:nvPicPr>
          <p:cNvPr id="352" name="图片 4"/>
          <p:cNvPicPr/>
          <p:nvPr/>
        </p:nvPicPr>
        <p:blipFill>
          <a:blip r:embed="rId3"/>
          <a:stretch/>
        </p:blipFill>
        <p:spPr>
          <a:xfrm>
            <a:off x="5659560" y="1635120"/>
            <a:ext cx="1788480" cy="1519920"/>
          </a:xfrm>
          <a:prstGeom prst="rect">
            <a:avLst/>
          </a:prstGeom>
          <a:ln>
            <a:noFill/>
          </a:ln>
        </p:spPr>
      </p:pic>
      <p:pic>
        <p:nvPicPr>
          <p:cNvPr id="353" name="图片 6"/>
          <p:cNvPicPr/>
          <p:nvPr/>
        </p:nvPicPr>
        <p:blipFill>
          <a:blip r:embed="rId4"/>
          <a:stretch/>
        </p:blipFill>
        <p:spPr>
          <a:xfrm>
            <a:off x="13320" y="2160"/>
            <a:ext cx="1681920" cy="1458720"/>
          </a:xfrm>
          <a:prstGeom prst="rect">
            <a:avLst/>
          </a:prstGeom>
          <a:ln>
            <a:noFill/>
          </a:ln>
        </p:spPr>
      </p:pic>
      <p:pic>
        <p:nvPicPr>
          <p:cNvPr id="354" name="图片 8"/>
          <p:cNvPicPr/>
          <p:nvPr/>
        </p:nvPicPr>
        <p:blipFill>
          <a:blip r:embed="rId5"/>
          <a:stretch/>
        </p:blipFill>
        <p:spPr>
          <a:xfrm>
            <a:off x="3398400" y="3197520"/>
            <a:ext cx="2195280" cy="1870560"/>
          </a:xfrm>
          <a:prstGeom prst="rect">
            <a:avLst/>
          </a:prstGeom>
          <a:ln>
            <a:noFill/>
          </a:ln>
        </p:spPr>
      </p:pic>
      <p:pic>
        <p:nvPicPr>
          <p:cNvPr id="355" name="图片 10"/>
          <p:cNvPicPr/>
          <p:nvPr/>
        </p:nvPicPr>
        <p:blipFill>
          <a:blip r:embed="rId6"/>
          <a:stretch/>
        </p:blipFill>
        <p:spPr>
          <a:xfrm>
            <a:off x="50760" y="3197520"/>
            <a:ext cx="3251880" cy="1875960"/>
          </a:xfrm>
          <a:prstGeom prst="rect">
            <a:avLst/>
          </a:prstGeom>
          <a:ln>
            <a:noFill/>
          </a:ln>
        </p:spPr>
      </p:pic>
      <p:pic>
        <p:nvPicPr>
          <p:cNvPr id="356" name="图片 12"/>
          <p:cNvPicPr/>
          <p:nvPr/>
        </p:nvPicPr>
        <p:blipFill>
          <a:blip r:embed="rId7"/>
          <a:stretch/>
        </p:blipFill>
        <p:spPr>
          <a:xfrm>
            <a:off x="1903320" y="254520"/>
            <a:ext cx="1779480" cy="1067400"/>
          </a:xfrm>
          <a:prstGeom prst="rect">
            <a:avLst/>
          </a:prstGeom>
          <a:ln>
            <a:noFill/>
          </a:ln>
        </p:spPr>
      </p:pic>
      <p:pic>
        <p:nvPicPr>
          <p:cNvPr id="357" name="图片 14"/>
          <p:cNvPicPr/>
          <p:nvPr/>
        </p:nvPicPr>
        <p:blipFill>
          <a:blip r:embed="rId8"/>
          <a:stretch/>
        </p:blipFill>
        <p:spPr>
          <a:xfrm>
            <a:off x="2058840" y="1478520"/>
            <a:ext cx="1468440" cy="1524600"/>
          </a:xfrm>
          <a:prstGeom prst="rect">
            <a:avLst/>
          </a:prstGeom>
          <a:ln>
            <a:noFill/>
          </a:ln>
        </p:spPr>
      </p:pic>
      <p:pic>
        <p:nvPicPr>
          <p:cNvPr id="358" name="图片 16"/>
          <p:cNvPicPr/>
          <p:nvPr/>
        </p:nvPicPr>
        <p:blipFill>
          <a:blip r:embed="rId9"/>
          <a:stretch/>
        </p:blipFill>
        <p:spPr>
          <a:xfrm>
            <a:off x="7296480" y="117720"/>
            <a:ext cx="1747080" cy="1289160"/>
          </a:xfrm>
          <a:prstGeom prst="rect">
            <a:avLst/>
          </a:prstGeom>
          <a:ln>
            <a:noFill/>
          </a:ln>
        </p:spPr>
      </p:pic>
      <p:pic>
        <p:nvPicPr>
          <p:cNvPr id="359" name="图片 18"/>
          <p:cNvPicPr/>
          <p:nvPr/>
        </p:nvPicPr>
        <p:blipFill>
          <a:blip r:embed="rId10"/>
          <a:stretch/>
        </p:blipFill>
        <p:spPr>
          <a:xfrm>
            <a:off x="5659560" y="102600"/>
            <a:ext cx="1593720" cy="1491840"/>
          </a:xfrm>
          <a:prstGeom prst="rect">
            <a:avLst/>
          </a:prstGeom>
          <a:ln>
            <a:noFill/>
          </a:ln>
        </p:spPr>
      </p:pic>
      <p:pic>
        <p:nvPicPr>
          <p:cNvPr id="360" name="图片 20"/>
          <p:cNvPicPr/>
          <p:nvPr/>
        </p:nvPicPr>
        <p:blipFill>
          <a:blip r:embed="rId11"/>
          <a:stretch/>
        </p:blipFill>
        <p:spPr>
          <a:xfrm>
            <a:off x="7631640" y="1564560"/>
            <a:ext cx="1156680" cy="1043280"/>
          </a:xfrm>
          <a:prstGeom prst="rect">
            <a:avLst/>
          </a:prstGeom>
          <a:ln>
            <a:noFill/>
          </a:ln>
        </p:spPr>
      </p:pic>
      <p:pic>
        <p:nvPicPr>
          <p:cNvPr id="361" name="图片 22"/>
          <p:cNvPicPr/>
          <p:nvPr/>
        </p:nvPicPr>
        <p:blipFill>
          <a:blip r:embed="rId12"/>
          <a:stretch/>
        </p:blipFill>
        <p:spPr>
          <a:xfrm>
            <a:off x="3935880" y="101520"/>
            <a:ext cx="1657800" cy="1259640"/>
          </a:xfrm>
          <a:prstGeom prst="rect">
            <a:avLst/>
          </a:prstGeom>
          <a:ln>
            <a:noFill/>
          </a:ln>
        </p:spPr>
      </p:pic>
      <p:pic>
        <p:nvPicPr>
          <p:cNvPr id="362" name="图片 24"/>
          <p:cNvPicPr/>
          <p:nvPr/>
        </p:nvPicPr>
        <p:blipFill>
          <a:blip r:embed="rId13"/>
          <a:stretch/>
        </p:blipFill>
        <p:spPr>
          <a:xfrm>
            <a:off x="3935880" y="1695240"/>
            <a:ext cx="1649880" cy="1288440"/>
          </a:xfrm>
          <a:prstGeom prst="rect">
            <a:avLst/>
          </a:prstGeom>
          <a:ln>
            <a:noFill/>
          </a:ln>
        </p:spPr>
      </p:pic>
      <p:pic>
        <p:nvPicPr>
          <p:cNvPr id="363" name="图片 26"/>
          <p:cNvPicPr/>
          <p:nvPr/>
        </p:nvPicPr>
        <p:blipFill>
          <a:blip r:embed="rId14"/>
          <a:stretch/>
        </p:blipFill>
        <p:spPr>
          <a:xfrm>
            <a:off x="6891120" y="4006080"/>
            <a:ext cx="1114200" cy="1114200"/>
          </a:xfrm>
          <a:prstGeom prst="rect">
            <a:avLst/>
          </a:prstGeom>
          <a:ln>
            <a:noFill/>
          </a:ln>
        </p:spPr>
      </p:pic>
      <p:sp>
        <p:nvSpPr>
          <p:cNvPr id="364" name="CustomShape 4"/>
          <p:cNvSpPr/>
          <p:nvPr/>
        </p:nvSpPr>
        <p:spPr>
          <a:xfrm>
            <a:off x="5594040" y="3242880"/>
            <a:ext cx="3623040" cy="64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ctr">
              <a:lnSpc>
                <a:spcPct val="100000"/>
              </a:lnSpc>
            </a:pPr>
            <a:r>
              <a:rPr lang="en-GB" sz="3600" b="1" strike="noStrike" spc="-1">
                <a:solidFill>
                  <a:srgbClr val="00B050"/>
                </a:solidFill>
                <a:latin typeface="Arial"/>
                <a:ea typeface="Arial"/>
              </a:rPr>
              <a:t>19 Features</a:t>
            </a:r>
            <a:endParaRPr lang="en-GB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319687" y="342255"/>
            <a:ext cx="7760190" cy="64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t"/>
          <a:lstStyle/>
          <a:p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Principal</a:t>
            </a:r>
            <a:r>
              <a:rPr lang="en-GB" sz="3600" b="1" spc="-1" dirty="0">
                <a:solidFill>
                  <a:srgbClr val="00B050"/>
                </a:solidFill>
                <a:latin typeface="Garamond"/>
                <a:cs typeface="Arial"/>
              </a:rPr>
              <a:t> Component Analysis </a:t>
            </a:r>
            <a:endParaRPr lang="en-US">
              <a:latin typeface="Garamond"/>
              <a:cs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319687" y="2738483"/>
            <a:ext cx="4465111" cy="18020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marL="114300">
              <a:lnSpc>
                <a:spcPct val="100000"/>
              </a:lnSpc>
              <a:spcBef>
                <a:spcPts val="1599"/>
              </a:spcBef>
            </a:pPr>
            <a:r>
              <a:rPr lang="en-GB" sz="2400" b="1" strike="noStrike" spc="-1" dirty="0">
                <a:latin typeface="Garamond"/>
                <a:ea typeface="Arial"/>
              </a:rPr>
              <a:t>Goal</a:t>
            </a:r>
            <a:endParaRPr lang="en-GB" sz="2400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400" b="0" strike="noStrike" spc="-1" dirty="0">
                <a:latin typeface="Garamond"/>
                <a:ea typeface="Arial"/>
              </a:rPr>
              <a:t>Select </a:t>
            </a:r>
            <a:r>
              <a:rPr lang="en-GB" sz="2400" spc="-1" dirty="0">
                <a:latin typeface="Garamond"/>
                <a:ea typeface="Arial"/>
              </a:rPr>
              <a:t>the most</a:t>
            </a:r>
            <a:r>
              <a:rPr lang="en-GB" sz="2400" b="0" strike="noStrike" spc="-1" dirty="0">
                <a:latin typeface="Garamond"/>
                <a:ea typeface="Arial"/>
              </a:rPr>
              <a:t> relevant features</a:t>
            </a:r>
            <a:endParaRPr lang="en-GB" sz="2400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400" spc="-1" dirty="0">
                <a:latin typeface="Garamond"/>
                <a:cs typeface="Arial"/>
              </a:rPr>
              <a:t>Make more accurate statements</a:t>
            </a:r>
            <a:endParaRPr lang="en-GB" sz="2400" b="0" strike="noStrike" spc="-1" dirty="0">
              <a:latin typeface="Garamond"/>
              <a:cs typeface="Arial"/>
            </a:endParaRPr>
          </a:p>
        </p:txBody>
      </p:sp>
      <p:sp>
        <p:nvSpPr>
          <p:cNvPr id="367" name="CustomShape 3"/>
          <p:cNvSpPr/>
          <p:nvPr/>
        </p:nvSpPr>
        <p:spPr>
          <a:xfrm>
            <a:off x="5030248" y="1620265"/>
            <a:ext cx="3705189" cy="424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marL="114300">
              <a:lnSpc>
                <a:spcPct val="100000"/>
              </a:lnSpc>
              <a:spcBef>
                <a:spcPts val="1599"/>
              </a:spcBef>
            </a:pPr>
            <a:r>
              <a:rPr lang="en-GB" sz="2400" b="1" strike="noStrike" spc="-1" dirty="0">
                <a:solidFill>
                  <a:srgbClr val="059E4B"/>
                </a:solidFill>
                <a:latin typeface="Garamond"/>
                <a:ea typeface="Arial"/>
              </a:rPr>
              <a:t>6 most relevant </a:t>
            </a:r>
            <a:r>
              <a:rPr lang="en-GB" sz="2400" b="1" spc="-1" dirty="0">
                <a:solidFill>
                  <a:srgbClr val="059E4B"/>
                </a:solidFill>
                <a:latin typeface="Garamond"/>
                <a:ea typeface="Arial"/>
              </a:rPr>
              <a:t>Features</a:t>
            </a:r>
            <a:r>
              <a:rPr lang="en-GB" sz="2400" b="1" spc="-1" dirty="0">
                <a:solidFill>
                  <a:srgbClr val="059E4B"/>
                </a:solidFill>
                <a:latin typeface="Garamond"/>
                <a:cs typeface="Arial"/>
              </a:rPr>
              <a:t>:</a:t>
            </a:r>
            <a:endParaRPr lang="en-GB" sz="2400" b="1" strike="noStrike" spc="-1" dirty="0">
              <a:latin typeface="Garamond"/>
              <a:cs typeface="Arial"/>
            </a:endParaRPr>
          </a:p>
          <a:p>
            <a:pPr marL="457200" indent="-342265">
              <a:lnSpc>
                <a:spcPct val="100000"/>
              </a:lnSpc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GDP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457200" indent="-342265">
              <a:lnSpc>
                <a:spcPct val="100000"/>
              </a:lnSpc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HIV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457200" indent="-342265">
              <a:lnSpc>
                <a:spcPct val="100000"/>
              </a:lnSpc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Hepatitis B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457200" indent="-342265">
              <a:lnSpc>
                <a:spcPct val="100000"/>
              </a:lnSpc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Adult Mortality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Income </a:t>
            </a:r>
            <a:r>
              <a:rPr lang="en-GB" sz="2000" spc="-1" dirty="0">
                <a:solidFill>
                  <a:srgbClr val="059E4B"/>
                </a:solidFill>
                <a:latin typeface="Garamond"/>
                <a:ea typeface="Arial"/>
              </a:rPr>
              <a:t>comp</a:t>
            </a:r>
            <a:r>
              <a:rPr lang="en-GB" sz="2000" spc="-1" dirty="0">
                <a:solidFill>
                  <a:srgbClr val="059E4B"/>
                </a:solidFill>
                <a:latin typeface="Garamond"/>
                <a:cs typeface="Arial"/>
              </a:rPr>
              <a:t>. index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z="2000" b="0" strike="noStrike" spc="-1" dirty="0">
                <a:solidFill>
                  <a:srgbClr val="059E4B"/>
                </a:solidFill>
                <a:latin typeface="Garamond"/>
                <a:ea typeface="Arial"/>
              </a:rPr>
              <a:t>Schooling</a:t>
            </a:r>
            <a:r>
              <a:rPr lang="en-GB" sz="2000" spc="-1" dirty="0">
                <a:solidFill>
                  <a:srgbClr val="059E4B"/>
                </a:solidFill>
                <a:latin typeface="Garamond"/>
                <a:cs typeface="Arial"/>
              </a:rPr>
              <a:t> (may be tied to GDP)</a:t>
            </a:r>
            <a:endParaRPr lang="en-GB" sz="2000" b="0" strike="noStrike" spc="-1" dirty="0">
              <a:latin typeface="Garamond"/>
              <a:cs typeface="Arial"/>
            </a:endParaRPr>
          </a:p>
          <a:p>
            <a:pPr marL="114300">
              <a:lnSpc>
                <a:spcPct val="100000"/>
              </a:lnSpc>
              <a:spcBef>
                <a:spcPts val="1599"/>
              </a:spcBef>
            </a:pPr>
            <a:endParaRPr lang="en-GB" sz="2000" b="0" strike="noStrike" spc="-1" dirty="0">
              <a:latin typeface="Garamond"/>
              <a:cs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</a:pPr>
            <a:endParaRPr lang="en-GB" sz="2000" b="0" strike="noStrike" spc="-1" dirty="0">
              <a:latin typeface="Garamond"/>
            </a:endParaRPr>
          </a:p>
          <a:p>
            <a:pPr marL="114300">
              <a:lnSpc>
                <a:spcPct val="100000"/>
              </a:lnSpc>
              <a:spcBef>
                <a:spcPts val="1599"/>
              </a:spcBef>
            </a:pPr>
            <a:endParaRPr lang="en-GB" sz="2000" b="0" strike="noStrike" spc="-1" dirty="0">
              <a:latin typeface="Garamond"/>
              <a:cs typeface="Arial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11414FAD-96CF-1347-A1D0-A809D692D4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57" y="1101538"/>
            <a:ext cx="2993300" cy="19955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403614" y="216550"/>
            <a:ext cx="1559954" cy="7374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PCA</a:t>
            </a:r>
          </a:p>
        </p:txBody>
      </p:sp>
      <p:pic>
        <p:nvPicPr>
          <p:cNvPr id="371" name="图片 1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484" y="1328261"/>
            <a:ext cx="4263798" cy="2842532"/>
          </a:xfrm>
          <a:prstGeom prst="rect">
            <a:avLst/>
          </a:prstGeom>
          <a:ln>
            <a:noFill/>
          </a:ln>
        </p:spPr>
      </p:pic>
      <p:pic>
        <p:nvPicPr>
          <p:cNvPr id="372" name="图片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1" y="1264767"/>
            <a:ext cx="4454281" cy="2969520"/>
          </a:xfrm>
          <a:prstGeom prst="rect">
            <a:avLst/>
          </a:prstGeom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="" xmlns:a16="http://schemas.microsoft.com/office/drawing/2014/main" id="{A01F9CF9-F326-4FC4-BB79-D6AB8C435042}"/>
              </a:ext>
            </a:extLst>
          </p:cNvPr>
          <p:cNvSpPr/>
          <p:nvPr/>
        </p:nvSpPr>
        <p:spPr>
          <a:xfrm>
            <a:off x="3098316" y="2426834"/>
            <a:ext cx="299769" cy="289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="" xmlns:a16="http://schemas.microsoft.com/office/drawing/2014/main" id="{9613F724-7CFC-466A-B411-27691EC7BB12}"/>
              </a:ext>
            </a:extLst>
          </p:cNvPr>
          <p:cNvCxnSpPr>
            <a:cxnSpLocks/>
          </p:cNvCxnSpPr>
          <p:nvPr/>
        </p:nvCxnSpPr>
        <p:spPr>
          <a:xfrm>
            <a:off x="3335168" y="2662518"/>
            <a:ext cx="698740" cy="174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A64EFC6-6815-4F9D-8F79-051D055176AF}"/>
              </a:ext>
            </a:extLst>
          </p:cNvPr>
          <p:cNvSpPr txBox="1"/>
          <p:nvPr/>
        </p:nvSpPr>
        <p:spPr>
          <a:xfrm>
            <a:off x="3795254" y="548722"/>
            <a:ext cx="202646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Lower Correlation</a:t>
            </a:r>
          </a:p>
        </p:txBody>
      </p:sp>
    </p:spTree>
    <p:extLst>
      <p:ext uri="{BB962C8B-B14F-4D97-AF65-F5344CB8AC3E}">
        <p14:creationId xmlns:p14="http://schemas.microsoft.com/office/powerpoint/2010/main" val="4088519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图片 1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660" y="1326387"/>
            <a:ext cx="4263798" cy="2842532"/>
          </a:xfrm>
          <a:prstGeom prst="rect">
            <a:avLst/>
          </a:prstGeom>
          <a:ln>
            <a:noFill/>
          </a:ln>
        </p:spPr>
      </p:pic>
      <p:pic>
        <p:nvPicPr>
          <p:cNvPr id="372" name="图片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00" y="1280884"/>
            <a:ext cx="4454281" cy="2969520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A64EFC6-6815-4F9D-8F79-051D055176AF}"/>
              </a:ext>
            </a:extLst>
          </p:cNvPr>
          <p:cNvSpPr txBox="1"/>
          <p:nvPr/>
        </p:nvSpPr>
        <p:spPr>
          <a:xfrm>
            <a:off x="3795253" y="548722"/>
            <a:ext cx="211681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Higher Correlation</a:t>
            </a:r>
          </a:p>
        </p:txBody>
      </p:sp>
      <p:sp>
        <p:nvSpPr>
          <p:cNvPr id="8" name="CustomShape 1">
            <a:extLst>
              <a:ext uri="{FF2B5EF4-FFF2-40B4-BE49-F238E27FC236}">
                <a16:creationId xmlns="" xmlns:a16="http://schemas.microsoft.com/office/drawing/2014/main" id="{82EDEEDE-FFDA-1A4F-B523-A8D7B19B29BB}"/>
              </a:ext>
            </a:extLst>
          </p:cNvPr>
          <p:cNvSpPr/>
          <p:nvPr/>
        </p:nvSpPr>
        <p:spPr>
          <a:xfrm>
            <a:off x="403614" y="216550"/>
            <a:ext cx="1559954" cy="7374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4567351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图片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" y="1082503"/>
            <a:ext cx="5324179" cy="3549453"/>
          </a:xfrm>
          <a:prstGeom prst="rect">
            <a:avLst/>
          </a:prstGeom>
          <a:ln>
            <a:noFill/>
          </a:ln>
        </p:spPr>
      </p:pic>
      <p:sp>
        <p:nvSpPr>
          <p:cNvPr id="376" name="CustomShape 1"/>
          <p:cNvSpPr/>
          <p:nvPr/>
        </p:nvSpPr>
        <p:spPr>
          <a:xfrm>
            <a:off x="5000985" y="742734"/>
            <a:ext cx="3836520" cy="4234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Life expectancy 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clearly</a:t>
            </a: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positively</a:t>
            </a: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relevant with GDP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 per capita</a:t>
            </a:r>
            <a:r>
              <a:rPr lang="en-GB" spc="-1" dirty="0">
                <a:latin typeface="garamond"/>
                <a:cs typeface="Arial"/>
              </a:rPr>
              <a:t> and development status</a:t>
            </a:r>
            <a:endParaRPr lang="en-GB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</a:rPr>
              <a:t>A</a:t>
            </a:r>
            <a:r>
              <a:rPr lang="en-GB" spc="-1" dirty="0">
                <a:latin typeface="garamond"/>
                <a:cs typeface="Arial"/>
              </a:rPr>
              <a:t> negative, decaying exponential distribution. Fast increase in the beginning, very stable for the later stages.</a:t>
            </a:r>
            <a:endParaRPr lang="en-GB" b="0" strike="noStrike" spc="-1" dirty="0">
              <a:latin typeface="garamond"/>
              <a:cs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Northern 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Europe and</a:t>
            </a:r>
            <a:r>
              <a:rPr lang="en-GB" spc="-1" dirty="0">
                <a:latin typeface="garamond"/>
                <a:cs typeface="Arial"/>
              </a:rPr>
              <a:t> USA</a:t>
            </a:r>
            <a:endParaRPr lang="en-GB" b="0" strike="noStrike" spc="-1" dirty="0">
              <a:latin typeface="garamond"/>
              <a:cs typeface="Arial"/>
            </a:endParaRPr>
          </a:p>
          <a:p>
            <a:pPr marL="457200" indent="-342265">
              <a:lnSpc>
                <a:spcPct val="100000"/>
              </a:lnSpc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Developing countries</a:t>
            </a:r>
            <a:endParaRPr lang="en-GB" b="0" strike="noStrike" spc="-1" dirty="0">
              <a:latin typeface="garamond"/>
              <a:cs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406670" y="236051"/>
            <a:ext cx="6293160" cy="64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Life Expectancy with GDP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="" xmlns:a16="http://schemas.microsoft.com/office/drawing/2014/main" id="{A5EB0618-F5D7-4EC2-93AC-94141EEB0AB7}"/>
              </a:ext>
            </a:extLst>
          </p:cNvPr>
          <p:cNvCxnSpPr/>
          <p:nvPr/>
        </p:nvCxnSpPr>
        <p:spPr>
          <a:xfrm flipH="1">
            <a:off x="1708030" y="1494527"/>
            <a:ext cx="2156" cy="2736730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4"/>
          <p:cNvPicPr/>
          <p:nvPr/>
        </p:nvPicPr>
        <p:blipFill>
          <a:blip r:embed="rId2"/>
          <a:stretch/>
        </p:blipFill>
        <p:spPr>
          <a:xfrm>
            <a:off x="5328000" y="288000"/>
            <a:ext cx="3049920" cy="4535640"/>
          </a:xfrm>
          <a:prstGeom prst="rect">
            <a:avLst/>
          </a:prstGeom>
          <a:ln>
            <a:noFill/>
          </a:ln>
        </p:spPr>
      </p:pic>
      <p:sp>
        <p:nvSpPr>
          <p:cNvPr id="282" name="CustomShape 1"/>
          <p:cNvSpPr/>
          <p:nvPr/>
        </p:nvSpPr>
        <p:spPr>
          <a:xfrm>
            <a:off x="795600" y="852120"/>
            <a:ext cx="3380040" cy="36612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2"/>
          <p:cNvSpPr/>
          <p:nvPr/>
        </p:nvSpPr>
        <p:spPr>
          <a:xfrm>
            <a:off x="723960" y="876600"/>
            <a:ext cx="1496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14480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Introduction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95600" y="1435320"/>
            <a:ext cx="3380040" cy="36648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4"/>
          <p:cNvSpPr/>
          <p:nvPr/>
        </p:nvSpPr>
        <p:spPr>
          <a:xfrm>
            <a:off x="723960" y="1438200"/>
            <a:ext cx="30916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14480">
              <a:lnSpc>
                <a:spcPct val="100000"/>
              </a:lnSpc>
              <a:spcBef>
                <a:spcPts val="1599"/>
              </a:spcBef>
            </a:pPr>
            <a:r>
              <a:rPr lang="en-GB" sz="1800" b="0" strike="noStrike" spc="-1">
                <a:solidFill>
                  <a:srgbClr val="FFFFFF"/>
                </a:solidFill>
                <a:latin typeface="Arial"/>
                <a:ea typeface="Arial"/>
              </a:rPr>
              <a:t>Dataset Overview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286" name="CustomShape 5"/>
          <p:cNvSpPr/>
          <p:nvPr/>
        </p:nvSpPr>
        <p:spPr>
          <a:xfrm>
            <a:off x="795600" y="2018880"/>
            <a:ext cx="3380040" cy="36648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6"/>
          <p:cNvSpPr/>
          <p:nvPr/>
        </p:nvSpPr>
        <p:spPr>
          <a:xfrm>
            <a:off x="723960" y="2021760"/>
            <a:ext cx="2034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14480">
              <a:lnSpc>
                <a:spcPct val="100000"/>
              </a:lnSpc>
              <a:spcBef>
                <a:spcPts val="1599"/>
              </a:spcBef>
            </a:pPr>
            <a:r>
              <a:rPr lang="en-GB" sz="1800" b="0" strike="noStrike" spc="-1">
                <a:solidFill>
                  <a:srgbClr val="FFFFFF"/>
                </a:solidFill>
                <a:latin typeface="Arial"/>
                <a:ea typeface="Arial"/>
              </a:rPr>
              <a:t>Motivation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288" name="CustomShape 7"/>
          <p:cNvSpPr/>
          <p:nvPr/>
        </p:nvSpPr>
        <p:spPr>
          <a:xfrm>
            <a:off x="795600" y="2638440"/>
            <a:ext cx="3380040" cy="36612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FFFF"/>
                </a:solidFill>
                <a:latin typeface="Arial"/>
                <a:ea typeface="Arial"/>
              </a:rPr>
              <a:t>Differences between countries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289" name="CustomShape 8"/>
          <p:cNvSpPr/>
          <p:nvPr/>
        </p:nvSpPr>
        <p:spPr>
          <a:xfrm>
            <a:off x="701640" y="2674080"/>
            <a:ext cx="23212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0" name="CustomShape 9"/>
          <p:cNvSpPr/>
          <p:nvPr/>
        </p:nvSpPr>
        <p:spPr>
          <a:xfrm>
            <a:off x="795600" y="3256920"/>
            <a:ext cx="3380040" cy="36648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10"/>
          <p:cNvSpPr/>
          <p:nvPr/>
        </p:nvSpPr>
        <p:spPr>
          <a:xfrm>
            <a:off x="720000" y="3259080"/>
            <a:ext cx="23212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14480">
              <a:lnSpc>
                <a:spcPct val="100000"/>
              </a:lnSpc>
              <a:spcBef>
                <a:spcPts val="1599"/>
              </a:spcBef>
            </a:pPr>
            <a:r>
              <a:rPr lang="en-GB" sz="1800" b="0" strike="noStrike" spc="-1" dirty="0" smtClean="0">
                <a:solidFill>
                  <a:srgbClr val="FFFFFF"/>
                </a:solidFill>
                <a:latin typeface="Arial"/>
                <a:ea typeface="Arial"/>
              </a:rPr>
              <a:t>Relevancy </a:t>
            </a:r>
            <a:r>
              <a:rPr lang="en-GB" sz="1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Analysis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292" name="CustomShape 11"/>
          <p:cNvSpPr/>
          <p:nvPr/>
        </p:nvSpPr>
        <p:spPr>
          <a:xfrm>
            <a:off x="795600" y="216000"/>
            <a:ext cx="175644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1" strike="noStrike" spc="-1" dirty="0">
                <a:solidFill>
                  <a:srgbClr val="000000"/>
                </a:solidFill>
                <a:latin typeface="Arial"/>
                <a:ea typeface="SimHei"/>
              </a:rPr>
              <a:t>OUTLINE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293" name="CustomShape 12"/>
          <p:cNvSpPr/>
          <p:nvPr/>
        </p:nvSpPr>
        <p:spPr>
          <a:xfrm>
            <a:off x="795600" y="4385520"/>
            <a:ext cx="3380040" cy="36612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FFFF"/>
                </a:solidFill>
                <a:latin typeface="Arial"/>
                <a:ea typeface="Arial"/>
              </a:rPr>
              <a:t>Conclusion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294" name="CustomShape 13"/>
          <p:cNvSpPr/>
          <p:nvPr/>
        </p:nvSpPr>
        <p:spPr>
          <a:xfrm>
            <a:off x="723960" y="3873600"/>
            <a:ext cx="14965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14480">
              <a:lnSpc>
                <a:spcPct val="100000"/>
              </a:lnSpc>
              <a:spcBef>
                <a:spcPts val="1599"/>
              </a:spcBef>
            </a:pPr>
            <a:r>
              <a:rPr lang="en-GB" sz="1800" b="0" strike="noStrike" spc="-1">
                <a:solidFill>
                  <a:srgbClr val="FFFFFF"/>
                </a:solidFill>
                <a:latin typeface="Arial"/>
                <a:ea typeface="Arial"/>
              </a:rPr>
              <a:t>Conclusion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295" name="CustomShape 14"/>
          <p:cNvSpPr/>
          <p:nvPr/>
        </p:nvSpPr>
        <p:spPr>
          <a:xfrm>
            <a:off x="792000" y="3802680"/>
            <a:ext cx="3383640" cy="36648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Change </a:t>
            </a:r>
            <a:r>
              <a:rPr lang="en-GB" spc="-1" dirty="0" smtClean="0">
                <a:solidFill>
                  <a:srgbClr val="FFFFFF"/>
                </a:solidFill>
                <a:latin typeface="Arial"/>
                <a:ea typeface="Arial"/>
              </a:rPr>
              <a:t>from 2000 to 2015</a:t>
            </a:r>
            <a:endParaRPr lang="en-GB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7" name="图片 3"/>
          <p:cNvPicPr/>
          <p:nvPr/>
        </p:nvPicPr>
        <p:blipFill>
          <a:blip r:embed="rId2"/>
          <a:stretch/>
        </p:blipFill>
        <p:spPr>
          <a:xfrm>
            <a:off x="0" y="-18000"/>
            <a:ext cx="9143640" cy="5160960"/>
          </a:xfrm>
          <a:prstGeom prst="rect">
            <a:avLst/>
          </a:prstGeom>
          <a:ln>
            <a:noFill/>
          </a:ln>
        </p:spPr>
      </p:pic>
      <p:sp>
        <p:nvSpPr>
          <p:cNvPr id="388" name="CustomShape 2"/>
          <p:cNvSpPr/>
          <p:nvPr/>
        </p:nvSpPr>
        <p:spPr>
          <a:xfrm>
            <a:off x="918039" y="1459230"/>
            <a:ext cx="3992400" cy="25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t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 dirty="0">
                <a:solidFill>
                  <a:srgbClr val="00B050"/>
                </a:solidFill>
                <a:latin typeface="Garamond"/>
                <a:ea typeface="SimHei"/>
              </a:rPr>
              <a:t>Change</a:t>
            </a:r>
            <a:endParaRPr lang="en-GB" sz="5400" b="0" strike="noStrike" spc="-1" dirty="0">
              <a:latin typeface="Garamond"/>
            </a:endParaRPr>
          </a:p>
          <a:p>
            <a:pPr algn="ctr">
              <a:lnSpc>
                <a:spcPct val="100000"/>
              </a:lnSpc>
            </a:pPr>
            <a:r>
              <a:rPr lang="en-GB" sz="5400" b="1" spc="-1" dirty="0" smtClean="0">
                <a:solidFill>
                  <a:srgbClr val="00B050"/>
                </a:solidFill>
                <a:latin typeface="Garamond"/>
                <a:ea typeface="SimHei"/>
              </a:rPr>
              <a:t>from</a:t>
            </a:r>
            <a:r>
              <a:rPr lang="en-GB" sz="5400" b="1" strike="noStrike" spc="-1" dirty="0" smtClean="0">
                <a:solidFill>
                  <a:srgbClr val="00B050"/>
                </a:solidFill>
                <a:latin typeface="Garamond"/>
                <a:ea typeface="SimHei"/>
              </a:rPr>
              <a:t> 2000 to 2015</a:t>
            </a:r>
            <a:endParaRPr lang="en-GB" sz="5400" b="0" strike="noStrike" spc="-1" dirty="0">
              <a:latin typeface="Garamond"/>
            </a:endParaRPr>
          </a:p>
        </p:txBody>
      </p:sp>
      <p:sp>
        <p:nvSpPr>
          <p:cNvPr id="389" name="CustomShape 3"/>
          <p:cNvSpPr/>
          <p:nvPr/>
        </p:nvSpPr>
        <p:spPr>
          <a:xfrm>
            <a:off x="5941080" y="-18000"/>
            <a:ext cx="3202560" cy="5160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0" name="图片 6"/>
          <p:cNvPicPr/>
          <p:nvPr/>
        </p:nvPicPr>
        <p:blipFill>
          <a:blip r:embed="rId3"/>
          <a:stretch/>
        </p:blipFill>
        <p:spPr>
          <a:xfrm>
            <a:off x="6359760" y="1112760"/>
            <a:ext cx="2365560" cy="2917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E5E3A35C-0F10-4145-A152-9D656B1F00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341" y="881024"/>
            <a:ext cx="5503216" cy="3752193"/>
          </a:xfrm>
          <a:prstGeom prst="rect">
            <a:avLst/>
          </a:prstGeom>
        </p:spPr>
      </p:pic>
      <p:sp>
        <p:nvSpPr>
          <p:cNvPr id="8" name="CustomShape 2">
            <a:extLst>
              <a:ext uri="{FF2B5EF4-FFF2-40B4-BE49-F238E27FC236}">
                <a16:creationId xmlns="" xmlns:a16="http://schemas.microsoft.com/office/drawing/2014/main" id="{7C056DD4-3582-7E49-BA31-9DDBC7965ADE}"/>
              </a:ext>
            </a:extLst>
          </p:cNvPr>
          <p:cNvSpPr/>
          <p:nvPr/>
        </p:nvSpPr>
        <p:spPr>
          <a:xfrm>
            <a:off x="318915" y="881023"/>
            <a:ext cx="3002158" cy="39536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All countries’ life expectancy percentage of increase</a:t>
            </a:r>
            <a:endParaRPr lang="en-GB" sz="800" spc="-1" dirty="0">
              <a:latin typeface="garamond"/>
              <a:ea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Here we see the distribution in 5 parts</a:t>
            </a:r>
            <a:endParaRPr lang="en-GB" altLang="zh-CN" spc="-1" dirty="0">
              <a:solidFill>
                <a:srgbClr val="000000"/>
              </a:solidFill>
              <a:latin typeface="garamond"/>
              <a:ea typeface="Arial"/>
            </a:endParaRPr>
          </a:p>
          <a:p>
            <a:pPr marL="457200" indent="-342265">
              <a:spcBef>
                <a:spcPts val="1599"/>
              </a:spcBef>
              <a:buClr>
                <a:srgbClr val="000000"/>
              </a:buClr>
              <a:buFont typeface="Arial"/>
              <a:buChar char="●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cs typeface="Arial"/>
              </a:rPr>
              <a:t>We will go into detail</a:t>
            </a:r>
            <a:r>
              <a:rPr lang="en-GB" spc="-1" dirty="0">
                <a:solidFill>
                  <a:srgbClr val="000000"/>
                </a:solidFill>
                <a:latin typeface="garamond"/>
                <a:cs typeface="Arial"/>
              </a:rPr>
              <a:t> about top 10 increasing countries</a:t>
            </a:r>
            <a:endParaRPr lang="en-GB" b="0" strike="noStrike" spc="-1" dirty="0">
              <a:latin typeface="garamond"/>
              <a:cs typeface="Arial"/>
            </a:endParaRPr>
          </a:p>
          <a:p>
            <a:pPr marL="114935">
              <a:spcBef>
                <a:spcPts val="1599"/>
              </a:spcBef>
              <a:buClr>
                <a:srgbClr val="000000"/>
              </a:buClr>
            </a:pPr>
            <a:endParaRPr lang="en-GB" sz="800" spc="-1" dirty="0">
              <a:latin typeface="garamond"/>
            </a:endParaRPr>
          </a:p>
        </p:txBody>
      </p:sp>
      <p:sp>
        <p:nvSpPr>
          <p:cNvPr id="9" name="CustomShape 1">
            <a:extLst>
              <a:ext uri="{FF2B5EF4-FFF2-40B4-BE49-F238E27FC236}">
                <a16:creationId xmlns="" xmlns:a16="http://schemas.microsoft.com/office/drawing/2014/main" id="{D1E95035-C063-034A-B6AB-D938BE09A7A2}"/>
              </a:ext>
            </a:extLst>
          </p:cNvPr>
          <p:cNvSpPr/>
          <p:nvPr/>
        </p:nvSpPr>
        <p:spPr>
          <a:xfrm>
            <a:off x="403614" y="216550"/>
            <a:ext cx="1559954" cy="7374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All countries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Shape 1"/>
          <p:cNvSpPr txBox="1"/>
          <p:nvPr/>
        </p:nvSpPr>
        <p:spPr>
          <a:xfrm>
            <a:off x="8472600" y="4700880"/>
            <a:ext cx="54828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394" name="bbb2Top10 Countries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795" y="954037"/>
            <a:ext cx="5247805" cy="3562155"/>
          </a:xfrm>
          <a:prstGeom prst="rect">
            <a:avLst/>
          </a:prstGeom>
          <a:ln w="12600"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="" xmlns:a16="http://schemas.microsoft.com/office/drawing/2014/main" id="{59F610A4-FE8C-488A-93CD-D71C60875731}"/>
              </a:ext>
            </a:extLst>
          </p:cNvPr>
          <p:cNvCxnSpPr>
            <a:cxnSpLocks/>
          </p:cNvCxnSpPr>
          <p:nvPr/>
        </p:nvCxnSpPr>
        <p:spPr>
          <a:xfrm>
            <a:off x="6345369" y="1089498"/>
            <a:ext cx="0" cy="3249588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344E5F3-F054-4597-A555-A74F55D79727}"/>
              </a:ext>
            </a:extLst>
          </p:cNvPr>
          <p:cNvSpPr txBox="1"/>
          <p:nvPr/>
        </p:nvSpPr>
        <p:spPr>
          <a:xfrm>
            <a:off x="386262" y="922766"/>
            <a:ext cx="2365794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Garamond"/>
              </a:rPr>
              <a:t>Mostly located</a:t>
            </a:r>
            <a:r>
              <a:rPr lang="en-US" dirty="0">
                <a:latin typeface="Garamond"/>
                <a:cs typeface="Arial"/>
              </a:rPr>
              <a:t> in Africa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Garamond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Garamond"/>
                <a:cs typeface="Arial"/>
              </a:rPr>
              <a:t>Have higher than 25% percent change in life expectancy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Garamond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Garamond"/>
                <a:cs typeface="Arial"/>
              </a:rPr>
              <a:t>Zimbabwe had more than 45% increase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Garamond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Garamond"/>
                <a:cs typeface="Arial"/>
              </a:rPr>
              <a:t>Great change is possible</a:t>
            </a:r>
          </a:p>
        </p:txBody>
      </p:sp>
      <p:sp>
        <p:nvSpPr>
          <p:cNvPr id="8" name="CustomShape 1">
            <a:extLst>
              <a:ext uri="{FF2B5EF4-FFF2-40B4-BE49-F238E27FC236}">
                <a16:creationId xmlns="" xmlns:a16="http://schemas.microsoft.com/office/drawing/2014/main" id="{CBEBAE38-8548-154B-BC7F-6B87D294D617}"/>
              </a:ext>
            </a:extLst>
          </p:cNvPr>
          <p:cNvSpPr/>
          <p:nvPr/>
        </p:nvSpPr>
        <p:spPr>
          <a:xfrm>
            <a:off x="403614" y="216550"/>
            <a:ext cx="1559954" cy="7374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Top 10 countries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TextShape 1"/>
          <p:cNvSpPr txBox="1"/>
          <p:nvPr/>
        </p:nvSpPr>
        <p:spPr>
          <a:xfrm>
            <a:off x="8472600" y="4700880"/>
            <a:ext cx="54828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397" name="bbb doublebar no GDP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66" y="205068"/>
            <a:ext cx="6558568" cy="4733364"/>
          </a:xfrm>
          <a:prstGeom prst="rect">
            <a:avLst/>
          </a:prstGeom>
          <a:ln w="12600"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7A9BD7B-0B68-41AB-8329-EEB56FA1FAC4}"/>
              </a:ext>
            </a:extLst>
          </p:cNvPr>
          <p:cNvSpPr txBox="1"/>
          <p:nvPr/>
        </p:nvSpPr>
        <p:spPr>
          <a:xfrm>
            <a:off x="2029406" y="3304465"/>
            <a:ext cx="1330625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garamond"/>
              </a:rPr>
              <a:t>Ratio: 2.05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71DAAA9-59EE-4AFF-A586-EEE049AE332B}"/>
              </a:ext>
            </a:extLst>
          </p:cNvPr>
          <p:cNvSpPr txBox="1"/>
          <p:nvPr/>
        </p:nvSpPr>
        <p:spPr>
          <a:xfrm>
            <a:off x="4572000" y="3504520"/>
            <a:ext cx="1460021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Garamond"/>
              </a:rPr>
              <a:t>Ratio: 3.89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EE0BADC-635B-4F94-B25C-FFA85C227CEC}"/>
              </a:ext>
            </a:extLst>
          </p:cNvPr>
          <p:cNvSpPr txBox="1"/>
          <p:nvPr/>
        </p:nvSpPr>
        <p:spPr>
          <a:xfrm>
            <a:off x="5022055" y="2087416"/>
            <a:ext cx="1578634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Garamond"/>
              </a:rPr>
              <a:t>Ratio: 2.11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0" name="图片 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401" name="CustomShape 2"/>
          <p:cNvSpPr/>
          <p:nvPr/>
        </p:nvSpPr>
        <p:spPr>
          <a:xfrm>
            <a:off x="2612880" y="2034000"/>
            <a:ext cx="391788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t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 dirty="0">
                <a:solidFill>
                  <a:srgbClr val="00BF5B"/>
                </a:solidFill>
                <a:latin typeface="Garamond"/>
                <a:ea typeface="SimHei"/>
              </a:rPr>
              <a:t>Conclusion</a:t>
            </a:r>
            <a:endParaRPr lang="en-GB" sz="5400" b="0" strike="noStrike" spc="-1" dirty="0">
              <a:latin typeface="Garamo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2"/>
          <p:cNvSpPr/>
          <p:nvPr/>
        </p:nvSpPr>
        <p:spPr>
          <a:xfrm>
            <a:off x="570240" y="295560"/>
            <a:ext cx="2669760" cy="64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t"/>
          <a:lstStyle/>
          <a:p>
            <a:pPr algn="ctr">
              <a:lnSpc>
                <a:spcPct val="100000"/>
              </a:lnSpc>
            </a:pPr>
            <a:r>
              <a:rPr lang="en-GB" sz="3600" b="1" strike="noStrike" spc="-1" dirty="0">
                <a:solidFill>
                  <a:srgbClr val="00B050"/>
                </a:solidFill>
                <a:latin typeface="Garamond"/>
                <a:ea typeface="Arial"/>
              </a:rPr>
              <a:t>Conclusion</a:t>
            </a:r>
            <a:endParaRPr lang="en-GB" sz="3600" b="0" strike="noStrike" spc="-1" dirty="0">
              <a:latin typeface="Garamond"/>
            </a:endParaRPr>
          </a:p>
        </p:txBody>
      </p:sp>
      <p:sp>
        <p:nvSpPr>
          <p:cNvPr id="4" name="TextBox 2">
            <a:extLst>
              <a:ext uri="{FF2B5EF4-FFF2-40B4-BE49-F238E27FC236}">
                <a16:creationId xmlns="" xmlns:a16="http://schemas.microsoft.com/office/drawing/2014/main" id="{6A01C40D-0BAB-8244-9972-D40CEE522C4E}"/>
              </a:ext>
            </a:extLst>
          </p:cNvPr>
          <p:cNvSpPr txBox="1"/>
          <p:nvPr/>
        </p:nvSpPr>
        <p:spPr>
          <a:xfrm>
            <a:off x="660794" y="1173182"/>
            <a:ext cx="8016278" cy="397031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altLang="zh-CN" sz="2400" spc="-1" dirty="0">
                <a:latin typeface="Garamond"/>
                <a:ea typeface="Arial"/>
              </a:rPr>
              <a:t>In general, features that affected life exp. most were GPD, Adult Mortality, HIV, Hepatitis B Vaccine</a:t>
            </a:r>
          </a:p>
          <a:p>
            <a:endParaRPr lang="en-GB" altLang="zh-CN" sz="2400" spc="-1" dirty="0">
              <a:latin typeface="Garamond"/>
              <a:ea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altLang="zh-CN" sz="2400" spc="-1" dirty="0">
                <a:latin typeface="Garamond"/>
                <a:ea typeface="Arial"/>
              </a:rPr>
              <a:t>Countries that want to rapidly increase their life expectancy should focus on: HIV, income compositions index and adult mortality</a:t>
            </a:r>
          </a:p>
          <a:p>
            <a:pPr marL="285750" indent="-285750">
              <a:buFont typeface="Arial"/>
              <a:buChar char="•"/>
            </a:pPr>
            <a:endParaRPr lang="en-GB" altLang="zh-CN" sz="2400" spc="-1" dirty="0">
              <a:latin typeface="Garamond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altLang="zh-CN" sz="2400" spc="-1" dirty="0">
                <a:latin typeface="Garamond"/>
                <a:ea typeface="Arial"/>
              </a:rPr>
              <a:t>More research about underlying relations between the features, especially for GDP per capita vs others</a:t>
            </a:r>
            <a:endParaRPr lang="en-GB" altLang="zh-CN" sz="2400" spc="-1" dirty="0">
              <a:latin typeface="Garamond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GB" altLang="zh-CN" spc="-1" dirty="0">
              <a:latin typeface="Garamond"/>
              <a:cs typeface="Arial"/>
            </a:endParaRPr>
          </a:p>
          <a:p>
            <a:endParaRPr lang="en-US" dirty="0">
              <a:latin typeface="Garamond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5" name="图片 3"/>
          <p:cNvPicPr/>
          <p:nvPr/>
        </p:nvPicPr>
        <p:blipFill>
          <a:blip r:embed="rId2"/>
          <a:stretch/>
        </p:blipFill>
        <p:spPr>
          <a:xfrm>
            <a:off x="0" y="-2124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406" name="CustomShape 2"/>
          <p:cNvSpPr/>
          <p:nvPr/>
        </p:nvSpPr>
        <p:spPr>
          <a:xfrm>
            <a:off x="2210414" y="2044783"/>
            <a:ext cx="4722812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t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 dirty="0">
                <a:solidFill>
                  <a:srgbClr val="00A933"/>
                </a:solidFill>
                <a:latin typeface="Garamond"/>
                <a:ea typeface="SimHei"/>
              </a:rPr>
              <a:t>THANK YOU</a:t>
            </a:r>
            <a:endParaRPr lang="en-GB" sz="5400" b="0" strike="noStrike" spc="-1" dirty="0">
              <a:solidFill>
                <a:srgbClr val="00A933"/>
              </a:solidFill>
              <a:latin typeface="Garamo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7" name="图片 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298" name="CustomShape 2"/>
          <p:cNvSpPr/>
          <p:nvPr/>
        </p:nvSpPr>
        <p:spPr>
          <a:xfrm>
            <a:off x="2479320" y="2034000"/>
            <a:ext cx="418464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>
                <a:solidFill>
                  <a:srgbClr val="00BF5B"/>
                </a:solidFill>
                <a:latin typeface="Arial"/>
                <a:ea typeface="SimHei"/>
              </a:rPr>
              <a:t>Introduction</a:t>
            </a:r>
            <a:endParaRPr lang="en-GB" sz="5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Picture 2"/>
          <p:cNvPicPr/>
          <p:nvPr/>
        </p:nvPicPr>
        <p:blipFill>
          <a:blip r:embed="rId2"/>
          <a:stretch/>
        </p:blipFill>
        <p:spPr>
          <a:xfrm>
            <a:off x="4680000" y="2232000"/>
            <a:ext cx="4181040" cy="2447640"/>
          </a:xfrm>
          <a:prstGeom prst="rect">
            <a:avLst/>
          </a:prstGeom>
          <a:ln>
            <a:noFill/>
          </a:ln>
        </p:spPr>
      </p:pic>
      <p:sp>
        <p:nvSpPr>
          <p:cNvPr id="300" name="CustomShape 1"/>
          <p:cNvSpPr/>
          <p:nvPr/>
        </p:nvSpPr>
        <p:spPr>
          <a:xfrm>
            <a:off x="216000" y="330480"/>
            <a:ext cx="3002760" cy="71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Introduction</a:t>
            </a:r>
          </a:p>
        </p:txBody>
      </p:sp>
      <p:sp>
        <p:nvSpPr>
          <p:cNvPr id="301" name="CustomShape 2"/>
          <p:cNvSpPr/>
          <p:nvPr/>
        </p:nvSpPr>
        <p:spPr>
          <a:xfrm>
            <a:off x="216000" y="1451520"/>
            <a:ext cx="7127640" cy="337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GB" sz="1800" b="1" strike="noStrike" spc="-1" dirty="0">
                <a:solidFill>
                  <a:srgbClr val="000000"/>
                </a:solidFill>
                <a:latin typeface="Garamond"/>
                <a:ea typeface="Arial"/>
              </a:rPr>
              <a:t>Life Expectancy:</a:t>
            </a: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The average period that a person may expect to live.</a:t>
            </a:r>
            <a:endParaRPr lang="en-GB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900" b="0" strike="noStrike" spc="-1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latin typeface="Arial"/>
            </a:endParaRPr>
          </a:p>
          <a:p>
            <a:pPr marL="215900" indent="-215265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Problem: affected by too many variables</a:t>
            </a:r>
            <a:endParaRPr lang="en-GB" sz="1800" b="0" strike="noStrike" spc="-1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latin typeface="Arial"/>
            </a:endParaRPr>
          </a:p>
          <a:p>
            <a:pPr marL="215900" indent="-215265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Harder to analyse for individuals, more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 </a:t>
            </a:r>
            <a:endParaRPr lang="en-GB" spc="-1" dirty="0">
              <a:latin typeface="Arial"/>
              <a:cs typeface="Arial"/>
            </a:endParaRPr>
          </a:p>
          <a:p>
            <a:pPr marL="360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   predictable for groups</a:t>
            </a:r>
            <a:endParaRPr lang="en-GB" sz="1800" b="0" strike="noStrike" spc="-1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latin typeface="Arial"/>
            </a:endParaRPr>
          </a:p>
          <a:p>
            <a:pPr marL="215900" indent="-215265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Selecting variables that apply in general is</a:t>
            </a:r>
            <a:r>
              <a:rPr lang="en-GB" spc="-1" dirty="0">
                <a:solidFill>
                  <a:srgbClr val="000000"/>
                </a:solidFill>
                <a:latin typeface="Garamond"/>
                <a:ea typeface="Arial"/>
              </a:rPr>
              <a:t> </a:t>
            </a:r>
            <a:endParaRPr lang="en-GB" sz="1800" b="0" strike="noStrike" spc="-1" dirty="0">
              <a:latin typeface="Arial"/>
              <a:cs typeface="Arial"/>
            </a:endParaRPr>
          </a:p>
          <a:p>
            <a:pPr marL="635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the key</a:t>
            </a:r>
            <a:endParaRPr lang="en-GB" sz="1800" b="0" strike="noStrike" spc="-1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360000" y="340560"/>
            <a:ext cx="2025720" cy="71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Dataset</a:t>
            </a:r>
          </a:p>
        </p:txBody>
      </p:sp>
      <p:pic>
        <p:nvPicPr>
          <p:cNvPr id="303" name="Picture 5"/>
          <p:cNvPicPr/>
          <p:nvPr/>
        </p:nvPicPr>
        <p:blipFill>
          <a:blip r:embed="rId2"/>
          <a:stretch/>
        </p:blipFill>
        <p:spPr>
          <a:xfrm>
            <a:off x="5760000" y="227160"/>
            <a:ext cx="2742480" cy="2508480"/>
          </a:xfrm>
          <a:prstGeom prst="rect">
            <a:avLst/>
          </a:prstGeom>
          <a:ln>
            <a:noFill/>
          </a:ln>
        </p:spPr>
      </p:pic>
      <p:pic>
        <p:nvPicPr>
          <p:cNvPr id="304" name="图片 338"/>
          <p:cNvPicPr/>
          <p:nvPr/>
        </p:nvPicPr>
        <p:blipFill>
          <a:blip r:embed="rId3"/>
          <a:stretch/>
        </p:blipFill>
        <p:spPr>
          <a:xfrm>
            <a:off x="6120000" y="2808000"/>
            <a:ext cx="2379960" cy="2043000"/>
          </a:xfrm>
          <a:prstGeom prst="rect">
            <a:avLst/>
          </a:prstGeom>
          <a:ln>
            <a:noFill/>
          </a:ln>
        </p:spPr>
      </p:pic>
      <p:sp>
        <p:nvSpPr>
          <p:cNvPr id="305" name="CustomShape 2"/>
          <p:cNvSpPr/>
          <p:nvPr/>
        </p:nvSpPr>
        <p:spPr>
          <a:xfrm>
            <a:off x="360000" y="1153310"/>
            <a:ext cx="5255640" cy="353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Dataset taken from 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Garamond"/>
                <a:ea typeface="Arial"/>
              </a:rPr>
              <a:t>kaggle.com</a:t>
            </a: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Generated from the World Health Organization website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altLang="zh-CN" sz="2000" spc="-1" dirty="0">
              <a:solidFill>
                <a:srgbClr val="000000"/>
              </a:solidFill>
              <a:latin typeface="Garamond"/>
              <a:ea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altLang="zh-CN" sz="2000" spc="-1" dirty="0">
                <a:solidFill>
                  <a:srgbClr val="000000"/>
                </a:solidFill>
                <a:latin typeface="Garamond"/>
                <a:ea typeface="Arial"/>
              </a:rPr>
              <a:t>193 countries, 21 Features, between 2000 – 2015</a:t>
            </a:r>
            <a:endParaRPr lang="en-GB" altLang="zh-CN" sz="2000" spc="-1" dirty="0"/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 Features: Economical, Physical, Diseases etc.</a:t>
            </a: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  Some incomplete points, required more  cleaning than normal</a:t>
            </a:r>
            <a:endParaRPr lang="en-GB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1"/>
          <p:cNvSpPr txBox="1"/>
          <p:nvPr/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图片 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308" name="CustomShape 2"/>
          <p:cNvSpPr/>
          <p:nvPr/>
        </p:nvSpPr>
        <p:spPr>
          <a:xfrm>
            <a:off x="1085760" y="2034000"/>
            <a:ext cx="361296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GB" sz="5400" b="1" strike="noStrike" spc="-1">
                <a:solidFill>
                  <a:srgbClr val="00BF5B"/>
                </a:solidFill>
                <a:latin typeface="Arial"/>
                <a:ea typeface="SimHei"/>
              </a:rPr>
              <a:t>Motivation</a:t>
            </a:r>
            <a:endParaRPr lang="en-GB" sz="5400" b="0" strike="noStrike" spc="-1">
              <a:latin typeface="Arial"/>
            </a:endParaRPr>
          </a:p>
        </p:txBody>
      </p:sp>
      <p:pic>
        <p:nvPicPr>
          <p:cNvPr id="309" name="图片 7"/>
          <p:cNvPicPr/>
          <p:nvPr/>
        </p:nvPicPr>
        <p:blipFill>
          <a:blip r:embed="rId3"/>
          <a:stretch/>
        </p:blipFill>
        <p:spPr>
          <a:xfrm>
            <a:off x="5657760" y="0"/>
            <a:ext cx="3485880" cy="514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2"/>
          <p:cNvSpPr/>
          <p:nvPr/>
        </p:nvSpPr>
        <p:spPr>
          <a:xfrm>
            <a:off x="2808179" y="192153"/>
            <a:ext cx="3527640" cy="2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r>
              <a:rPr lang="en-GB" sz="1800" b="0" strike="noStrike" spc="-1" dirty="0">
                <a:solidFill>
                  <a:srgbClr val="00B050"/>
                </a:solidFill>
                <a:latin typeface="Garamond"/>
                <a:ea typeface="Arial"/>
              </a:rPr>
              <a:t>Life Expectancy in the year </a:t>
            </a:r>
            <a:r>
              <a:rPr lang="en-GB" spc="-1" dirty="0">
                <a:solidFill>
                  <a:srgbClr val="00B050"/>
                </a:solidFill>
                <a:latin typeface="Garamond"/>
                <a:ea typeface="Arial"/>
              </a:rPr>
              <a:t>2000</a:t>
            </a:r>
            <a:endParaRPr lang="en-GB" spc="-1" dirty="0">
              <a:latin typeface="Garamond"/>
              <a:ea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2A6099"/>
              </a:solidFill>
              <a:latin typeface="Garamond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6C3AF1A9-3CAA-E246-9974-33FDB29A3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7" y="335973"/>
            <a:ext cx="8481239" cy="45470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DA257CD0-2D94-6F43-A37D-19BD869B1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7" y="1621006"/>
            <a:ext cx="406400" cy="2679700"/>
          </a:xfrm>
          <a:prstGeom prst="rect">
            <a:avLst/>
          </a:prstGeom>
        </p:spPr>
      </p:pic>
      <p:sp>
        <p:nvSpPr>
          <p:cNvPr id="316" name="CustomShape 1"/>
          <p:cNvSpPr/>
          <p:nvPr/>
        </p:nvSpPr>
        <p:spPr>
          <a:xfrm>
            <a:off x="146114" y="4376067"/>
            <a:ext cx="1151640" cy="2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r>
              <a:rPr lang="en-GB" spc="-1" dirty="0">
                <a:solidFill>
                  <a:srgbClr val="00B050"/>
                </a:solidFill>
                <a:latin typeface="Garamond"/>
                <a:ea typeface="Arial"/>
              </a:rPr>
              <a:t> </a:t>
            </a:r>
            <a:r>
              <a:rPr lang="en-GB" spc="-1" dirty="0">
                <a:solidFill>
                  <a:srgbClr val="00B050"/>
                </a:solidFill>
                <a:latin typeface="Garamond"/>
                <a:ea typeface="Arial"/>
              </a:rPr>
              <a:t> </a:t>
            </a:r>
            <a:r>
              <a:rPr lang="en-GB" spc="-1" dirty="0" smtClean="0">
                <a:solidFill>
                  <a:srgbClr val="00B050"/>
                </a:solidFill>
                <a:latin typeface="Garamond"/>
                <a:ea typeface="Arial"/>
              </a:rPr>
              <a:t> age</a:t>
            </a:r>
            <a:endParaRPr lang="en-GB" spc="-1" dirty="0">
              <a:solidFill>
                <a:srgbClr val="00B050"/>
              </a:solidFill>
              <a:latin typeface="Garamond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2A6099"/>
              </a:solidFill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24211028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C27257A4-DCAF-3B43-B48D-14AB3AFA0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7" y="192153"/>
            <a:ext cx="8481239" cy="4621894"/>
          </a:xfrm>
          <a:prstGeom prst="rect">
            <a:avLst/>
          </a:prstGeom>
        </p:spPr>
      </p:pic>
      <p:sp>
        <p:nvSpPr>
          <p:cNvPr id="317" name="CustomShape 2"/>
          <p:cNvSpPr/>
          <p:nvPr/>
        </p:nvSpPr>
        <p:spPr>
          <a:xfrm>
            <a:off x="2808179" y="192153"/>
            <a:ext cx="3527640" cy="2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r>
              <a:rPr lang="en-GB" sz="1800" b="0" strike="noStrike" spc="-1" dirty="0">
                <a:solidFill>
                  <a:srgbClr val="00B050"/>
                </a:solidFill>
                <a:latin typeface="Garamond"/>
                <a:ea typeface="Arial"/>
              </a:rPr>
              <a:t>Life Expectancy in the year </a:t>
            </a:r>
            <a:r>
              <a:rPr lang="en-GB" spc="-1" dirty="0">
                <a:solidFill>
                  <a:srgbClr val="00B050"/>
                </a:solidFill>
                <a:latin typeface="Garamond"/>
                <a:ea typeface="Arial"/>
              </a:rPr>
              <a:t>2015</a:t>
            </a:r>
            <a:endParaRPr lang="en-GB" spc="-1" dirty="0">
              <a:latin typeface="Garamond"/>
              <a:ea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2A6099"/>
              </a:solidFill>
              <a:latin typeface="Garamond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B96FA5A6-DA1F-E043-9687-535C44FFD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47" y="1621006"/>
            <a:ext cx="406400" cy="2679700"/>
          </a:xfrm>
          <a:prstGeom prst="rect">
            <a:avLst/>
          </a:prstGeom>
        </p:spPr>
      </p:pic>
      <p:sp>
        <p:nvSpPr>
          <p:cNvPr id="316" name="CustomShape 1"/>
          <p:cNvSpPr/>
          <p:nvPr/>
        </p:nvSpPr>
        <p:spPr>
          <a:xfrm>
            <a:off x="146114" y="4376067"/>
            <a:ext cx="1151640" cy="2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r>
              <a:rPr lang="en-GB" spc="-1" dirty="0" smtClean="0">
                <a:solidFill>
                  <a:srgbClr val="00B050"/>
                </a:solidFill>
                <a:latin typeface="Garamond"/>
                <a:ea typeface="Arial"/>
              </a:rPr>
              <a:t>   </a:t>
            </a:r>
            <a:r>
              <a:rPr lang="en-GB" spc="-1" dirty="0" smtClean="0">
                <a:solidFill>
                  <a:srgbClr val="00B050"/>
                </a:solidFill>
                <a:latin typeface="Garamond"/>
                <a:ea typeface="Arial"/>
              </a:rPr>
              <a:t>age</a:t>
            </a:r>
            <a:endParaRPr lang="en-GB" spc="-1" dirty="0" smtClean="0">
              <a:solidFill>
                <a:srgbClr val="00B050"/>
              </a:solidFill>
              <a:latin typeface="Garamond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2A6099"/>
              </a:solidFill>
              <a:latin typeface="Garamo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200880" y="288000"/>
            <a:ext cx="2566800" cy="71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GB" sz="3600" b="1" spc="-1" dirty="0">
                <a:solidFill>
                  <a:srgbClr val="00B050"/>
                </a:solidFill>
                <a:latin typeface="Garamond"/>
              </a:rPr>
              <a:t>Motivation</a:t>
            </a:r>
          </a:p>
        </p:txBody>
      </p:sp>
      <p:pic>
        <p:nvPicPr>
          <p:cNvPr id="319" name="图片 349"/>
          <p:cNvPicPr/>
          <p:nvPr/>
        </p:nvPicPr>
        <p:blipFill>
          <a:blip r:embed="rId2"/>
          <a:stretch/>
        </p:blipFill>
        <p:spPr>
          <a:xfrm>
            <a:off x="5760360" y="216360"/>
            <a:ext cx="2832480" cy="4710960"/>
          </a:xfrm>
          <a:prstGeom prst="rect">
            <a:avLst/>
          </a:prstGeom>
          <a:ln>
            <a:noFill/>
          </a:ln>
        </p:spPr>
      </p:pic>
      <p:sp>
        <p:nvSpPr>
          <p:cNvPr id="320" name="CustomShape 2"/>
          <p:cNvSpPr/>
          <p:nvPr/>
        </p:nvSpPr>
        <p:spPr>
          <a:xfrm>
            <a:off x="84960" y="1453680"/>
            <a:ext cx="5627160" cy="41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Big difference between the countries</a:t>
            </a:r>
            <a:endParaRPr lang="en-GB" b="0" strike="noStrike" spc="-1" dirty="0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144000" y="1944000"/>
            <a:ext cx="5198760" cy="34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GB" sz="1800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What features play a major role in this difference?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114840" y="2016000"/>
            <a:ext cx="5500800" cy="34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CustomShape 5"/>
          <p:cNvSpPr/>
          <p:nvPr/>
        </p:nvSpPr>
        <p:spPr>
          <a:xfrm>
            <a:off x="200880" y="3344400"/>
            <a:ext cx="5198760" cy="68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GB" sz="1800" b="0" strike="noStrike" spc="-1">
                <a:solidFill>
                  <a:srgbClr val="000000"/>
                </a:solidFill>
                <a:latin typeface="Garamond"/>
                <a:ea typeface="Arial"/>
              </a:rPr>
              <a:t>How can we keep it up?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GB" sz="1800" b="0" strike="noStrike" spc="-1">
                <a:solidFill>
                  <a:srgbClr val="000000"/>
                </a:solidFill>
                <a:latin typeface="Garamond"/>
                <a:ea typeface="Arial"/>
              </a:rPr>
              <a:t>How can the lower life exp. countries do better?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324" name="CustomShape 6"/>
          <p:cNvSpPr/>
          <p:nvPr/>
        </p:nvSpPr>
        <p:spPr>
          <a:xfrm>
            <a:off x="216000" y="4248000"/>
            <a:ext cx="7763760" cy="34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7"/>
          <p:cNvSpPr/>
          <p:nvPr/>
        </p:nvSpPr>
        <p:spPr>
          <a:xfrm>
            <a:off x="114840" y="2808000"/>
            <a:ext cx="5500800" cy="34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0" strike="noStrike" spc="-1" dirty="0">
                <a:solidFill>
                  <a:srgbClr val="000000"/>
                </a:solidFill>
                <a:latin typeface="Garamond"/>
                <a:ea typeface="Arial"/>
              </a:rPr>
              <a:t>Overall increasing life expectancy from 2000 to 2015</a:t>
            </a:r>
            <a:endParaRPr lang="en-GB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1408</TotalTime>
  <Words>469</Words>
  <Application>Microsoft Office PowerPoint</Application>
  <PresentationFormat>全屏显示(16:9)</PresentationFormat>
  <Paragraphs>125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26</vt:i4>
      </vt:variant>
    </vt:vector>
  </HeadingPairs>
  <TitlesOfParts>
    <vt:vector size="43" baseType="lpstr">
      <vt:lpstr>DejaVu Sans</vt:lpstr>
      <vt:lpstr>Simple-Line-Icons</vt:lpstr>
      <vt:lpstr>SimHei</vt:lpstr>
      <vt:lpstr>宋体</vt:lpstr>
      <vt:lpstr>Arial</vt:lpstr>
      <vt:lpstr>Garamond</vt:lpstr>
      <vt:lpstr>Garamond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Density Experiment</dc:title>
  <dc:subject/>
  <dc:creator/>
  <dc:description/>
  <cp:lastModifiedBy>msi</cp:lastModifiedBy>
  <cp:revision>604</cp:revision>
  <dcterms:modified xsi:type="dcterms:W3CDTF">2018-12-08T01:43:04Z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全屏显示(16:9)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28</vt:i4>
  </property>
</Properties>
</file>